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2" r:id="rId2"/>
    <p:sldId id="256" r:id="rId3"/>
    <p:sldId id="257" r:id="rId4"/>
    <p:sldId id="258" r:id="rId5"/>
    <p:sldId id="265" r:id="rId6"/>
    <p:sldId id="260" r:id="rId7"/>
    <p:sldId id="270" r:id="rId8"/>
    <p:sldId id="267" r:id="rId9"/>
    <p:sldId id="269" r:id="rId10"/>
    <p:sldId id="268" r:id="rId11"/>
    <p:sldId id="263" r:id="rId12"/>
    <p:sldId id="264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Goudy Old Style" panose="02020502050305020303" pitchFamily="18" charset="0"/>
      <p:regular r:id="rId19"/>
      <p:bold r:id="rId20"/>
      <p: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52fd551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52fd5516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Great start.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3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12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06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19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52fd551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52fd5516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Great start.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64ea5be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64ea5be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52fd551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52fd5516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Great start.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82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4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76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7c8f08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7c8f08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77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Sigma Tau Delta Webinar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endParaRPr lang="en-US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4294967295"/>
          </p:nvPr>
        </p:nvSpPr>
        <p:spPr>
          <a:xfrm>
            <a:off x="4038600" y="501649"/>
            <a:ext cx="5105400" cy="4471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Welcome</a:t>
            </a:r>
          </a:p>
          <a:p>
            <a:pPr marL="1460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Please make sure your audio works.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Introduce yourself by typing in your name and school in the chat box.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Program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Presentation</a:t>
            </a:r>
            <a:br>
              <a:rPr lang="en-US" sz="1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your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microphone will be muted for the presentation portion.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Q&amp;A</a:t>
            </a:r>
            <a:br>
              <a:rPr lang="en-US" sz="1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Please enter your questions for the Q&amp;A into the chat box.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107434"/>
            <a:ext cx="1405131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Write Away </a:t>
            </a:r>
            <a:r>
              <a:rPr lang="en" sz="3200" dirty="0" smtClean="0">
                <a:latin typeface="Goudy Old Style" panose="02020502050305020303" pitchFamily="18" charset="0"/>
              </a:rPr>
              <a:t/>
            </a:r>
            <a:br>
              <a:rPr lang="en" sz="3200" dirty="0" smtClean="0">
                <a:latin typeface="Goudy Old Style" panose="02020502050305020303" pitchFamily="18" charset="0"/>
              </a:rPr>
            </a:br>
            <a:r>
              <a:rPr lang="en" sz="3200" dirty="0" smtClean="0">
                <a:latin typeface="Goudy Old Style" panose="02020502050305020303" pitchFamily="18" charset="0"/>
              </a:rPr>
              <a:t>Invite Enrollment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00" y="0"/>
            <a:ext cx="4946413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5044" y="3366052"/>
            <a:ext cx="2093843" cy="1777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Goudy Old Style" panose="02020502050305020303" pitchFamily="18" charset="0"/>
              </a:rPr>
              <a:t>Upcoming Presentations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199" y="500925"/>
            <a:ext cx="4572001" cy="329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15900">
              <a:lnSpc>
                <a:spcPct val="115000"/>
              </a:lnSpc>
              <a:spcAft>
                <a:spcPts val="800"/>
              </a:spcAft>
              <a:buSzPts val="1600"/>
              <a:buChar char="●"/>
            </a:pPr>
            <a:r>
              <a:rPr lang="en-US" sz="2400" b="1" dirty="0" smtClean="0"/>
              <a:t>October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Chapter Events and Activities</a:t>
            </a:r>
          </a:p>
          <a:p>
            <a:pPr marL="342900" lvl="0" indent="-215900">
              <a:lnSpc>
                <a:spcPct val="115000"/>
              </a:lnSpc>
              <a:spcAft>
                <a:spcPts val="800"/>
              </a:spcAft>
              <a:buSzPts val="1600"/>
              <a:buChar char="●"/>
            </a:pPr>
            <a:r>
              <a:rPr lang="en-US" sz="2400" b="1" dirty="0" smtClean="0"/>
              <a:t>January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Scholarships, Awards, and Internships</a:t>
            </a:r>
          </a:p>
          <a:p>
            <a:pPr marL="342900" lvl="0" indent="-215900">
              <a:lnSpc>
                <a:spcPct val="115000"/>
              </a:lnSpc>
              <a:spcAft>
                <a:spcPts val="800"/>
              </a:spcAft>
              <a:buSzPts val="1600"/>
              <a:buChar char="●"/>
            </a:pPr>
            <a:r>
              <a:rPr lang="en-US" sz="2400" b="1" dirty="0" smtClean="0"/>
              <a:t>February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Student Leadership Society Positions for 2020-2021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140750" y="3409950"/>
            <a:ext cx="4466537" cy="728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Questions &amp; Answers</a:t>
            </a:r>
            <a:endParaRPr sz="32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6" y="225250"/>
            <a:ext cx="7791450" cy="146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67199" y="4451684"/>
            <a:ext cx="468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your questions into the chat box.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140750" y="3409950"/>
            <a:ext cx="4466537" cy="117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Member </a:t>
            </a:r>
            <a:r>
              <a:rPr lang="en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Recruitment &amp; </a:t>
            </a:r>
            <a:endParaRPr lang="en" sz="3200" dirty="0" smtClean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Write </a:t>
            </a:r>
            <a:r>
              <a:rPr lang="en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Away Enrollment</a:t>
            </a:r>
            <a:endParaRPr sz="32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6" y="225250"/>
            <a:ext cx="7791450" cy="146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Topics we will </a:t>
            </a:r>
            <a:r>
              <a:rPr lang="en" sz="3200" dirty="0" smtClean="0">
                <a:latin typeface="Goudy Old Style" panose="02020502050305020303" pitchFamily="18" charset="0"/>
              </a:rPr>
              <a:t/>
            </a:r>
            <a:br>
              <a:rPr lang="en" sz="3200" dirty="0" smtClean="0">
                <a:latin typeface="Goudy Old Style" panose="02020502050305020303" pitchFamily="18" charset="0"/>
              </a:rPr>
            </a:br>
            <a:r>
              <a:rPr lang="en" sz="3200" dirty="0" smtClean="0">
                <a:latin typeface="Goudy Old Style" panose="02020502050305020303" pitchFamily="18" charset="0"/>
              </a:rPr>
              <a:t>discuss </a:t>
            </a:r>
            <a:r>
              <a:rPr lang="en" sz="3200" dirty="0">
                <a:latin typeface="Goudy Old Style" panose="02020502050305020303" pitchFamily="18" charset="0"/>
              </a:rPr>
              <a:t>today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endParaRPr lang="en-US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4294967295"/>
          </p:nvPr>
        </p:nvSpPr>
        <p:spPr>
          <a:xfrm>
            <a:off x="4038600" y="501650"/>
            <a:ext cx="5105400" cy="4110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Eligibility requirements &amp; </a:t>
            </a:r>
            <a:r>
              <a:rPr lang="en" sz="1800" dirty="0" smtClean="0">
                <a:solidFill>
                  <a:srgbClr val="000000"/>
                </a:solidFill>
                <a:latin typeface="+mj-lt"/>
              </a:rPr>
              <a:t>reports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Faculty/student role in recruitment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Membership value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Fall vs. spring inductions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Probationary/associate memberships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Collecting induction fees</a:t>
            </a:r>
            <a:endParaRPr sz="1800" dirty="0">
              <a:solidFill>
                <a:srgbClr val="000000"/>
              </a:solidFill>
              <a:latin typeface="+mj-lt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  <a:latin typeface="+mj-lt"/>
              </a:rPr>
              <a:t>Distributing certificates/pins</a:t>
            </a:r>
            <a:endParaRPr sz="1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107434"/>
            <a:ext cx="1405131" cy="140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Eligibility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2447924"/>
            <a:ext cx="3222076" cy="224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3375" y="94149"/>
            <a:ext cx="4733926" cy="490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spcBef>
                <a:spcPts val="1600"/>
              </a:spcBef>
              <a:buSzPts val="1600"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://www.english.org/members</a:t>
            </a:r>
            <a:r>
              <a:rPr lang="en-US" sz="1800" dirty="0" smtClean="0"/>
              <a:t>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15900">
              <a:spcBef>
                <a:spcPts val="1600"/>
              </a:spcBef>
              <a:buSzPts val="1600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215900">
              <a:buSzPts val="1600"/>
              <a:buChar char="○"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3.0/4.0 GPA overall &amp; in English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Two courses beyond first-year English requirements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Completed 3 semesters of coursework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Overall B average or top 35%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Enrolled in English graduate program, or one of it’s specialties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Completed 6 semester hours of graduate work</a:t>
            </a:r>
          </a:p>
          <a:p>
            <a:pPr marL="571500" lvl="1" indent="-215900">
              <a:lnSpc>
                <a:spcPct val="115000"/>
              </a:lnSpc>
              <a:buSzPts val="1600"/>
              <a:buChar char="○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3.3/4.0 GPA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9" y="3155059"/>
            <a:ext cx="1405131" cy="140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200" dirty="0" smtClean="0">
                <a:latin typeface="Goudy Old Style" panose="02020502050305020303" pitchFamily="18" charset="0"/>
              </a:rPr>
              <a:t>Recruitment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endParaRPr lang="en-US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4294967295"/>
          </p:nvPr>
        </p:nvSpPr>
        <p:spPr>
          <a:xfrm>
            <a:off x="4038600" y="393032"/>
            <a:ext cx="5105400" cy="4218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Emphasize Society Level Benefits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Scholarships / Awards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Publishing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Convention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Internships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Utilize chapter leadership and standing members to help recruit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Consider the value of probationary or associate memberships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107434"/>
            <a:ext cx="1405131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Write Away Enrollment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199" y="500925"/>
            <a:ext cx="457200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2000" dirty="0"/>
              <a:t>Enrollment </a:t>
            </a:r>
            <a:r>
              <a:rPr lang="en-US" sz="2000" dirty="0" smtClean="0"/>
              <a:t>methods: </a:t>
            </a:r>
            <a:br>
              <a:rPr lang="en-US" sz="2000" dirty="0" smtClean="0"/>
            </a:br>
            <a:r>
              <a:rPr lang="en-US" sz="2000" dirty="0" smtClean="0"/>
              <a:t>Classic vs Invitation</a:t>
            </a:r>
            <a:br>
              <a:rPr lang="en-US" sz="2000" dirty="0" smtClean="0"/>
            </a:br>
            <a:endParaRPr lang="en-US" sz="2000" dirty="0"/>
          </a:p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2000" dirty="0"/>
              <a:t>Timing of enrollment </a:t>
            </a:r>
            <a:r>
              <a:rPr lang="en-US" sz="2000" dirty="0" smtClean="0"/>
              <a:t>periods</a:t>
            </a:r>
            <a:br>
              <a:rPr lang="en-US" sz="2000" dirty="0" smtClean="0"/>
            </a:br>
            <a:endParaRPr lang="en-US" sz="2000" dirty="0"/>
          </a:p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2000" dirty="0"/>
              <a:t>Collecting induction </a:t>
            </a:r>
            <a:r>
              <a:rPr lang="en-US" sz="2000" dirty="0" smtClean="0"/>
              <a:t>fees</a:t>
            </a:r>
            <a:br>
              <a:rPr lang="en-US" sz="2000" dirty="0" smtClean="0"/>
            </a:br>
            <a:endParaRPr lang="en-US" sz="2000" dirty="0"/>
          </a:p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2000" dirty="0"/>
              <a:t>Certificates and pin </a:t>
            </a:r>
            <a:r>
              <a:rPr lang="en-US" sz="2000" dirty="0" smtClean="0"/>
              <a:t>distribution</a:t>
            </a:r>
            <a:br>
              <a:rPr lang="en-US" sz="2000" dirty="0" smtClean="0"/>
            </a:br>
            <a:endParaRPr lang="en-US" sz="2000" dirty="0"/>
          </a:p>
          <a:p>
            <a:pPr marL="342900" lvl="0" indent="-215900">
              <a:lnSpc>
                <a:spcPct val="115000"/>
              </a:lnSpc>
              <a:buSzPts val="1600"/>
              <a:buChar char="●"/>
            </a:pPr>
            <a:r>
              <a:rPr lang="en-US" sz="2000" dirty="0"/>
              <a:t>Mailing &amp; contact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Write Away </a:t>
            </a:r>
            <a:r>
              <a:rPr lang="en" sz="3200" dirty="0" smtClean="0">
                <a:latin typeface="Goudy Old Style" panose="02020502050305020303" pitchFamily="18" charset="0"/>
              </a:rPr>
              <a:t/>
            </a:r>
            <a:br>
              <a:rPr lang="en" sz="3200" dirty="0" smtClean="0">
                <a:latin typeface="Goudy Old Style" panose="02020502050305020303" pitchFamily="18" charset="0"/>
              </a:rPr>
            </a:br>
            <a:r>
              <a:rPr lang="en" sz="3200" dirty="0" smtClean="0">
                <a:latin typeface="Goudy Old Style" panose="02020502050305020303" pitchFamily="18" charset="0"/>
              </a:rPr>
              <a:t>Invite Enrollment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5" y="0"/>
            <a:ext cx="9144000" cy="50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Write Away </a:t>
            </a:r>
            <a:r>
              <a:rPr lang="en" sz="3200" dirty="0" smtClean="0">
                <a:latin typeface="Goudy Old Style" panose="02020502050305020303" pitchFamily="18" charset="0"/>
              </a:rPr>
              <a:t/>
            </a:r>
            <a:br>
              <a:rPr lang="en" sz="3200" dirty="0" smtClean="0">
                <a:latin typeface="Goudy Old Style" panose="02020502050305020303" pitchFamily="18" charset="0"/>
              </a:rPr>
            </a:br>
            <a:r>
              <a:rPr lang="en" sz="3200" dirty="0" smtClean="0">
                <a:latin typeface="Goudy Old Style" panose="02020502050305020303" pitchFamily="18" charset="0"/>
              </a:rPr>
              <a:t>Invite Enrollment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74" t="5796" r="30148" b="5103"/>
          <a:stretch/>
        </p:blipFill>
        <p:spPr>
          <a:xfrm>
            <a:off x="3766326" y="0"/>
            <a:ext cx="5370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oudy Old Style" panose="02020502050305020303" pitchFamily="18" charset="0"/>
              </a:rPr>
              <a:t>Write Away </a:t>
            </a:r>
            <a:r>
              <a:rPr lang="en" sz="3200" dirty="0" smtClean="0">
                <a:latin typeface="Goudy Old Style" panose="02020502050305020303" pitchFamily="18" charset="0"/>
              </a:rPr>
              <a:t/>
            </a:r>
            <a:br>
              <a:rPr lang="en" sz="3200" dirty="0" smtClean="0">
                <a:latin typeface="Goudy Old Style" panose="02020502050305020303" pitchFamily="18" charset="0"/>
              </a:rPr>
            </a:br>
            <a:r>
              <a:rPr lang="en" sz="3200" dirty="0" smtClean="0">
                <a:latin typeface="Goudy Old Style" panose="02020502050305020303" pitchFamily="18" charset="0"/>
              </a:rPr>
              <a:t>Invite Enrollment</a:t>
            </a:r>
            <a:endParaRPr sz="3200" dirty="0">
              <a:latin typeface="Goudy Old Style" panose="02020502050305020303" pitchFamily="18" charset="0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4" y="3021709"/>
            <a:ext cx="1405131" cy="1405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49" y="0"/>
            <a:ext cx="4845394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4974" y="2266122"/>
            <a:ext cx="1928191" cy="27697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261</Words>
  <Application>Microsoft Office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</vt:lpstr>
      <vt:lpstr>Goudy Old Style</vt:lpstr>
      <vt:lpstr>Merriweather</vt:lpstr>
      <vt:lpstr>Arial</vt:lpstr>
      <vt:lpstr>Paradigm</vt:lpstr>
      <vt:lpstr>Sigma Tau Delta Webinar</vt:lpstr>
      <vt:lpstr>PowerPoint Presentation</vt:lpstr>
      <vt:lpstr>Topics we will  discuss today</vt:lpstr>
      <vt:lpstr>Eligibility</vt:lpstr>
      <vt:lpstr>Recruitment</vt:lpstr>
      <vt:lpstr>Write Away Enrollment</vt:lpstr>
      <vt:lpstr>Write Away  Invite Enrollment</vt:lpstr>
      <vt:lpstr>Write Away  Invite Enrollment</vt:lpstr>
      <vt:lpstr>Write Away  Invite Enrollment</vt:lpstr>
      <vt:lpstr>Write Away  Invite Enrollment</vt:lpstr>
      <vt:lpstr>Upcoming Presentations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egabriel</dc:creator>
  <cp:lastModifiedBy>Natasha McPartlin</cp:lastModifiedBy>
  <cp:revision>24</cp:revision>
  <dcterms:modified xsi:type="dcterms:W3CDTF">2020-09-16T16:02:37Z</dcterms:modified>
</cp:coreProperties>
</file>